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5"/>
  </p:notesMasterIdLst>
  <p:sldIdLst>
    <p:sldId id="256" r:id="rId2"/>
    <p:sldId id="259" r:id="rId3"/>
    <p:sldId id="261" r:id="rId4"/>
    <p:sldId id="275" r:id="rId5"/>
    <p:sldId id="276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0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4081BD-6627-4F48-B33A-11F605D90489}" type="datetimeFigureOut">
              <a:rPr lang="it-IT" smtClean="0"/>
              <a:pPr/>
              <a:t>22/02/2015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676E77-ADB1-4022-8C05-8EE9AFE6E7C6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arrotondato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ttangolo arrotondato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olo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20" name="Sottotitolo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19" name="Segnaposto data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F54B304-A808-4A08-B3EB-770D1637C2B5}" type="datetime1">
              <a:rPr lang="it-IT" smtClean="0"/>
              <a:pPr/>
              <a:t>22/02/2015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11" name="Segnaposto numero diapositiva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3EEE0D-0B6F-46C0-908E-21B4DD96C4D4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0699D4-BF35-4A9E-A6E4-3A9C8F8C1852}" type="datetime1">
              <a:rPr lang="it-IT" smtClean="0"/>
              <a:pPr/>
              <a:t>22/02/2015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3EEE0D-0B6F-46C0-908E-21B4DD96C4D4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215CA9-B23E-49F8-9233-04FBEA6D6FFB}" type="datetime1">
              <a:rPr lang="it-IT" smtClean="0"/>
              <a:pPr/>
              <a:t>22/02/2015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3EEE0D-0B6F-46C0-908E-21B4DD96C4D4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37819D-DD2F-483C-AC25-7EB381B5D519}" type="datetime1">
              <a:rPr lang="it-IT" smtClean="0"/>
              <a:pPr/>
              <a:t>22/02/2015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3EEE0D-0B6F-46C0-908E-21B4DD96C4D4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tangolo arrotondato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ttangolo arrotondato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722177-B8DA-4023-B07E-C36FE9484662}" type="datetime1">
              <a:rPr lang="it-IT" smtClean="0"/>
              <a:pPr/>
              <a:t>22/02/2015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3EEE0D-0B6F-46C0-908E-21B4DD96C4D4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0D5F9B8-B37D-48D4-A8D9-9A7912B49EA9}" type="datetime1">
              <a:rPr lang="it-IT" smtClean="0"/>
              <a:pPr/>
              <a:t>22/02/2015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3EEE0D-0B6F-46C0-908E-21B4DD96C4D4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1342C8-8C87-4359-A775-CDA632FA230F}" type="datetime1">
              <a:rPr lang="it-IT" smtClean="0"/>
              <a:pPr/>
              <a:t>22/02/2015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3EEE0D-0B6F-46C0-908E-21B4DD96C4D4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49F64F-54AC-465B-A7A0-D463ACCE3E80}" type="datetime1">
              <a:rPr lang="it-IT" smtClean="0"/>
              <a:pPr/>
              <a:t>22/02/2015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3EEE0D-0B6F-46C0-908E-21B4DD96C4D4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arrotondato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99E3A7-9285-4402-89AF-6812BBCB82F4}" type="datetime1">
              <a:rPr lang="it-IT" smtClean="0"/>
              <a:pPr/>
              <a:t>22/02/2015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3EEE0D-0B6F-46C0-908E-21B4DD96C4D4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66BBEB-61F3-481F-A3C8-5A89CAD56F26}" type="datetime1">
              <a:rPr lang="it-IT" smtClean="0"/>
              <a:pPr/>
              <a:t>22/02/2015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3EEE0D-0B6F-46C0-908E-21B4DD96C4D4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arrotondato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Arrotonda singolo angolo rettangolo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0051E50-14D4-4B0D-BC1C-633AB6C47A47}" type="datetime1">
              <a:rPr lang="it-IT" smtClean="0"/>
              <a:pPr/>
              <a:t>22/02/2015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3EEE0D-0B6F-46C0-908E-21B4DD96C4D4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it-IT" smtClean="0"/>
              <a:t>Fare clic sull'icona per inserire un'immagine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arrotondato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ttangolo arrotondato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Segnaposto titolo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25" name="Segnaposto data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97053C5E-4BBA-4467-B3EB-F66C8E70BB0A}" type="datetime1">
              <a:rPr lang="it-IT" smtClean="0"/>
              <a:pPr/>
              <a:t>22/02/2015</a:t>
            </a:fld>
            <a:endParaRPr lang="it-IT"/>
          </a:p>
        </p:txBody>
      </p:sp>
      <p:sp>
        <p:nvSpPr>
          <p:cNvPr id="18" name="Segnaposto piè di pagina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C3EEE0D-0B6F-46C0-908E-21B4DD96C4D4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dirty="0" smtClean="0"/>
              <a:t>LE RETI </a:t>
            </a:r>
            <a:r>
              <a:rPr lang="it-IT" dirty="0" err="1" smtClean="0"/>
              <a:t>DI</a:t>
            </a:r>
            <a:r>
              <a:rPr lang="it-IT" dirty="0" smtClean="0"/>
              <a:t> IMPRESA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 smtClean="0"/>
              <a:t>di Raffaella </a:t>
            </a:r>
            <a:r>
              <a:rPr lang="it-IT" dirty="0" err="1" smtClean="0"/>
              <a:t>Losito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530352"/>
            <a:ext cx="8219256" cy="54189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it-IT" dirty="0" smtClean="0"/>
              <a:t>             </a:t>
            </a:r>
            <a:r>
              <a:rPr lang="it-IT" i="1" dirty="0" smtClean="0"/>
              <a:t>L’ ORGANO COMUNE e </a:t>
            </a:r>
          </a:p>
          <a:p>
            <a:pPr>
              <a:buNone/>
            </a:pPr>
            <a:r>
              <a:rPr lang="it-IT" i="1" dirty="0" smtClean="0"/>
              <a:t>       il FONDO PATRIMONIALE COMUNE</a:t>
            </a:r>
          </a:p>
          <a:p>
            <a:endParaRPr lang="it-IT" dirty="0" smtClean="0"/>
          </a:p>
          <a:p>
            <a:pPr>
              <a:buNone/>
            </a:pPr>
            <a:r>
              <a:rPr lang="it-IT" sz="2400" dirty="0" smtClean="0"/>
              <a:t>E’ lasciata alle imprese la decisione di dotare la Rete di un </a:t>
            </a:r>
            <a:r>
              <a:rPr lang="it-IT" sz="2400" b="1" dirty="0" smtClean="0"/>
              <a:t>Organo Comune </a:t>
            </a:r>
            <a:r>
              <a:rPr lang="it-IT" sz="2400" dirty="0" smtClean="0"/>
              <a:t>e di un </a:t>
            </a:r>
            <a:r>
              <a:rPr lang="it-IT" sz="2400" b="1" dirty="0" smtClean="0"/>
              <a:t>Fondo Patrimoniale Comune</a:t>
            </a:r>
          </a:p>
          <a:p>
            <a:pPr>
              <a:buNone/>
            </a:pPr>
            <a:endParaRPr lang="it-IT" sz="2400" b="1" dirty="0" smtClean="0"/>
          </a:p>
          <a:p>
            <a:pPr>
              <a:buNone/>
            </a:pPr>
            <a:r>
              <a:rPr lang="it-IT" sz="2400" dirty="0" smtClean="0"/>
              <a:t>All’</a:t>
            </a:r>
            <a:r>
              <a:rPr lang="it-IT" sz="2400" b="1" dirty="0" smtClean="0"/>
              <a:t>Organo Comune </a:t>
            </a:r>
            <a:r>
              <a:rPr lang="it-IT" sz="2400" dirty="0" smtClean="0"/>
              <a:t>è affidata la Direzione delle attività previste nel Contratto di Rete</a:t>
            </a:r>
          </a:p>
          <a:p>
            <a:pPr>
              <a:buNone/>
            </a:pPr>
            <a:r>
              <a:rPr lang="it-IT" sz="2400" dirty="0" smtClean="0"/>
              <a:t>L’Organo può essere costituito da:</a:t>
            </a:r>
          </a:p>
          <a:p>
            <a:pPr>
              <a:buNone/>
            </a:pPr>
            <a:r>
              <a:rPr lang="it-IT" sz="2400" dirty="0" smtClean="0"/>
              <a:t>● un soggetto unico o una pluralità di soggetti</a:t>
            </a:r>
          </a:p>
          <a:p>
            <a:pPr>
              <a:buNone/>
            </a:pPr>
            <a:r>
              <a:rPr lang="it-IT" sz="2400" dirty="0" smtClean="0"/>
              <a:t>● una persona fisica o giuridica, interna o esterna alla Rete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EEE0D-0B6F-46C0-908E-21B4DD96C4D4}" type="slidenum">
              <a:rPr lang="it-IT" smtClean="0"/>
              <a:pPr/>
              <a:t>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530352"/>
            <a:ext cx="8219256" cy="520290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it-IT" sz="2400" dirty="0" smtClean="0"/>
              <a:t>Per la istituzione del </a:t>
            </a:r>
            <a:r>
              <a:rPr lang="it-IT" sz="2400" b="1" dirty="0" smtClean="0"/>
              <a:t>Fondo Patrimoniale Comune:</a:t>
            </a:r>
          </a:p>
          <a:p>
            <a:endParaRPr lang="it-IT" sz="2400" b="1" dirty="0" smtClean="0"/>
          </a:p>
          <a:p>
            <a:r>
              <a:rPr lang="it-IT" sz="2400" dirty="0" smtClean="0"/>
              <a:t>i conferimenti possono essere in denaro, beni e servizi, </a:t>
            </a:r>
            <a:r>
              <a:rPr lang="it-IT" sz="2400" dirty="0" err="1" smtClean="0"/>
              <a:t>purchè</a:t>
            </a:r>
            <a:r>
              <a:rPr lang="it-IT" sz="2400" dirty="0" smtClean="0"/>
              <a:t> suscettibili di valutazione economica</a:t>
            </a:r>
          </a:p>
          <a:p>
            <a:endParaRPr lang="it-IT" sz="2400" dirty="0" smtClean="0"/>
          </a:p>
          <a:p>
            <a:r>
              <a:rPr lang="it-IT" sz="2400" dirty="0" smtClean="0"/>
              <a:t>i criteri di valutazione dei conferimenti sono determinati dal contratto di rete</a:t>
            </a:r>
          </a:p>
          <a:p>
            <a:endParaRPr lang="it-IT" sz="2400" dirty="0" smtClean="0"/>
          </a:p>
          <a:p>
            <a:r>
              <a:rPr lang="it-IT" sz="2400" dirty="0" smtClean="0"/>
              <a:t>All’obbligo dei conferimenti si aggiunge anche l’obbligo di </a:t>
            </a:r>
            <a:r>
              <a:rPr lang="it-IT" sz="2400" b="1" dirty="0" smtClean="0"/>
              <a:t>successive contribuzioni economiche</a:t>
            </a:r>
            <a:r>
              <a:rPr lang="it-IT" sz="2400" dirty="0" smtClean="0"/>
              <a:t>, </a:t>
            </a:r>
            <a:r>
              <a:rPr lang="it-IT" sz="2400" dirty="0" err="1" smtClean="0"/>
              <a:t>purchè</a:t>
            </a:r>
            <a:r>
              <a:rPr lang="it-IT" sz="2400" dirty="0" smtClean="0"/>
              <a:t> determinate e previste dal contratto di rete</a:t>
            </a:r>
            <a:endParaRPr lang="it-IT" sz="240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EEE0D-0B6F-46C0-908E-21B4DD96C4D4}" type="slidenum">
              <a:rPr lang="it-IT" smtClean="0"/>
              <a:pPr/>
              <a:t>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530352"/>
            <a:ext cx="8219256" cy="541892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it-IT" dirty="0" smtClean="0"/>
              <a:t>              </a:t>
            </a:r>
            <a:r>
              <a:rPr lang="it-IT" i="1" dirty="0" smtClean="0"/>
              <a:t>RESPONSABILITA’</a:t>
            </a:r>
          </a:p>
          <a:p>
            <a:endParaRPr lang="it-IT" dirty="0" smtClean="0"/>
          </a:p>
          <a:p>
            <a:r>
              <a:rPr lang="it-IT" sz="2400" dirty="0" smtClean="0"/>
              <a:t>Nei </a:t>
            </a:r>
            <a:r>
              <a:rPr lang="it-IT" sz="2400" b="1" dirty="0" smtClean="0"/>
              <a:t>Rapporti interni </a:t>
            </a:r>
            <a:r>
              <a:rPr lang="it-IT" sz="2400" dirty="0" smtClean="0"/>
              <a:t>– l’inadempienza di una delle Imprese fa sorgere delle responsabilità nei confronti degli altri componenti della Rete</a:t>
            </a:r>
          </a:p>
          <a:p>
            <a:endParaRPr lang="it-IT" sz="2400" dirty="0" smtClean="0"/>
          </a:p>
          <a:p>
            <a:r>
              <a:rPr lang="it-IT" sz="2400" dirty="0" smtClean="0"/>
              <a:t>Nei </a:t>
            </a:r>
            <a:r>
              <a:rPr lang="it-IT" sz="2400" b="1" dirty="0" smtClean="0"/>
              <a:t>Confronti di Terzi </a:t>
            </a:r>
          </a:p>
          <a:p>
            <a:pPr>
              <a:buNone/>
            </a:pPr>
            <a:r>
              <a:rPr lang="it-IT" sz="2400" b="1" dirty="0" smtClean="0"/>
              <a:t>   ● </a:t>
            </a:r>
            <a:r>
              <a:rPr lang="it-IT" sz="2400" dirty="0" smtClean="0"/>
              <a:t>per le obbligazioni contratte dall’Organo Comune in relazione al programma di rete, i terzi possono far valere i loro diritti esclusivamente sul Fondo Comune</a:t>
            </a:r>
          </a:p>
          <a:p>
            <a:pPr>
              <a:buNone/>
            </a:pPr>
            <a:r>
              <a:rPr lang="it-IT" sz="2400" b="1" dirty="0" smtClean="0"/>
              <a:t>  ● </a:t>
            </a:r>
            <a:r>
              <a:rPr lang="it-IT" sz="2400" dirty="0" smtClean="0"/>
              <a:t>se l’Organo Comune agisce quale mandatario dei singoli </a:t>
            </a:r>
            <a:r>
              <a:rPr lang="it-IT" sz="2400" dirty="0" err="1" smtClean="0"/>
              <a:t>retisti</a:t>
            </a:r>
            <a:r>
              <a:rPr lang="it-IT" sz="2400" dirty="0" smtClean="0"/>
              <a:t>, questi rispondono, per le obbligazioni così contratte, solidalmente con il Fondo Comune</a:t>
            </a:r>
            <a:endParaRPr lang="it-IT" sz="240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EEE0D-0B6F-46C0-908E-21B4DD96C4D4}" type="slidenum">
              <a:rPr lang="it-IT" smtClean="0"/>
              <a:pPr/>
              <a:t>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95536" y="548680"/>
            <a:ext cx="8327896" cy="54006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it-IT" i="1" dirty="0" smtClean="0"/>
              <a:t>          RIFERIMENTI NORMATIVI</a:t>
            </a:r>
          </a:p>
          <a:p>
            <a:pPr>
              <a:buNone/>
            </a:pPr>
            <a:endParaRPr lang="it-IT" i="1" dirty="0" smtClean="0"/>
          </a:p>
          <a:p>
            <a:pPr>
              <a:buNone/>
            </a:pPr>
            <a:r>
              <a:rPr lang="it-IT" sz="2400" i="1" dirty="0" smtClean="0"/>
              <a:t>D.L. 10 febbraio 2009 n. 5 art. 3 comma 4 </a:t>
            </a:r>
            <a:r>
              <a:rPr lang="it-IT" sz="2400" i="1" dirty="0" err="1" smtClean="0"/>
              <a:t>ter</a:t>
            </a:r>
            <a:r>
              <a:rPr lang="it-IT" sz="2400" i="1" dirty="0" smtClean="0"/>
              <a:t> (convertito con Legge 9 aprile 2009 n. 33)  </a:t>
            </a:r>
          </a:p>
          <a:p>
            <a:pPr>
              <a:buNone/>
            </a:pPr>
            <a:r>
              <a:rPr lang="it-IT" sz="2400" i="1" dirty="0" smtClean="0"/>
              <a:t>L. n. 122/2010 art. 45</a:t>
            </a:r>
          </a:p>
          <a:p>
            <a:pPr>
              <a:buNone/>
            </a:pPr>
            <a:r>
              <a:rPr lang="it-IT" sz="2400" i="1" dirty="0" smtClean="0"/>
              <a:t>L. n. 134/2012</a:t>
            </a:r>
          </a:p>
          <a:p>
            <a:pPr>
              <a:buNone/>
            </a:pPr>
            <a:r>
              <a:rPr lang="it-IT" sz="2400" i="1" dirty="0" smtClean="0"/>
              <a:t>D.L. n. 179/2012 art. 36 comma 4</a:t>
            </a:r>
          </a:p>
          <a:p>
            <a:pPr>
              <a:buNone/>
            </a:pPr>
            <a:r>
              <a:rPr lang="it-IT" sz="2400" i="1" dirty="0" smtClean="0"/>
              <a:t>L. n. 221/2012 (di conversione del D.L. n. 179/2012)</a:t>
            </a:r>
          </a:p>
          <a:p>
            <a:pPr>
              <a:buNone/>
            </a:pPr>
            <a:r>
              <a:rPr lang="it-IT" sz="2400" i="1" dirty="0" smtClean="0"/>
              <a:t>La Rete e le agevolazioni fiscali – Circ. n. 20/E del 18 giugno </a:t>
            </a:r>
            <a:r>
              <a:rPr lang="it-IT" sz="2400" i="1" dirty="0" smtClean="0"/>
              <a:t>2013</a:t>
            </a:r>
          </a:p>
          <a:p>
            <a:pPr>
              <a:buNone/>
            </a:pPr>
            <a:r>
              <a:rPr lang="it-IT" sz="2400" b="1" dirty="0" smtClean="0"/>
              <a:t>Informazioni dettagliate sulle Reti di Imprese con Modello Standard per la costituzione in: </a:t>
            </a:r>
            <a:r>
              <a:rPr lang="it-IT" sz="2400" b="1" dirty="0" err="1" smtClean="0"/>
              <a:t>contrattidirete.registroimprese.it</a:t>
            </a:r>
            <a:endParaRPr lang="it-IT" sz="2400" b="1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EEE0D-0B6F-46C0-908E-21B4DD96C4D4}" type="slidenum">
              <a:rPr lang="it-IT" smtClean="0"/>
              <a:pPr/>
              <a:t>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530352"/>
            <a:ext cx="8219256" cy="54189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it-IT" i="1" dirty="0" smtClean="0"/>
              <a:t>      CHE COS’E UNA RETE </a:t>
            </a:r>
            <a:r>
              <a:rPr lang="it-IT" i="1" dirty="0" err="1" smtClean="0"/>
              <a:t>DI</a:t>
            </a:r>
            <a:r>
              <a:rPr lang="it-IT" i="1" dirty="0" smtClean="0"/>
              <a:t> IMPRESA</a:t>
            </a:r>
          </a:p>
          <a:p>
            <a:pPr>
              <a:buNone/>
            </a:pPr>
            <a:endParaRPr lang="it-IT" i="1" dirty="0" smtClean="0"/>
          </a:p>
          <a:p>
            <a:pPr>
              <a:buNone/>
            </a:pPr>
            <a:r>
              <a:rPr lang="it-IT" sz="2400" dirty="0" smtClean="0"/>
              <a:t>E’ un accordo, formalizzato in un “</a:t>
            </a:r>
            <a:r>
              <a:rPr lang="it-IT" sz="2400" b="1" dirty="0" smtClean="0"/>
              <a:t>Contratto di </a:t>
            </a:r>
          </a:p>
          <a:p>
            <a:pPr>
              <a:buNone/>
            </a:pPr>
            <a:r>
              <a:rPr lang="it-IT" sz="2400" b="1" dirty="0" smtClean="0"/>
              <a:t>Rete</a:t>
            </a:r>
            <a:r>
              <a:rPr lang="it-IT" sz="2400" dirty="0" smtClean="0"/>
              <a:t>”, tra Imprese basato sulla: </a:t>
            </a:r>
          </a:p>
          <a:p>
            <a:pPr>
              <a:buNone/>
            </a:pPr>
            <a:endParaRPr lang="it-IT" sz="2400" dirty="0" smtClean="0"/>
          </a:p>
          <a:p>
            <a:r>
              <a:rPr lang="it-IT" sz="2400" dirty="0" smtClean="0"/>
              <a:t>     collaborazione</a:t>
            </a:r>
          </a:p>
          <a:p>
            <a:endParaRPr lang="it-IT" sz="2400" dirty="0" smtClean="0"/>
          </a:p>
          <a:p>
            <a:r>
              <a:rPr lang="it-IT" sz="2400" dirty="0" smtClean="0"/>
              <a:t>     lo scambio di informazioni e prestazioni</a:t>
            </a:r>
          </a:p>
          <a:p>
            <a:pPr>
              <a:buNone/>
            </a:pPr>
            <a:endParaRPr lang="it-IT" sz="2400" dirty="0" smtClean="0"/>
          </a:p>
          <a:p>
            <a:r>
              <a:rPr lang="it-IT" sz="2400" dirty="0" smtClean="0"/>
              <a:t>     l’aggregazione per l’esercizio in comune di </a:t>
            </a:r>
          </a:p>
          <a:p>
            <a:pPr>
              <a:buNone/>
            </a:pPr>
            <a:r>
              <a:rPr lang="it-IT" sz="2400" dirty="0" smtClean="0"/>
              <a:t>        una o più attività rientranti nel proprio   </a:t>
            </a:r>
          </a:p>
          <a:p>
            <a:pPr>
              <a:buNone/>
            </a:pPr>
            <a:r>
              <a:rPr lang="it-IT" sz="2400" dirty="0" smtClean="0"/>
              <a:t>        oggetto sociale      </a:t>
            </a:r>
            <a:endParaRPr lang="it-IT" sz="240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EEE0D-0B6F-46C0-908E-21B4DD96C4D4}" type="slidenum">
              <a:rPr lang="it-IT" smtClean="0"/>
              <a:pPr/>
              <a:t>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39552" y="530352"/>
            <a:ext cx="8147248" cy="53469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it-IT" i="1" dirty="0" smtClean="0"/>
              <a:t>           PERCHE’ FARE RETE</a:t>
            </a:r>
          </a:p>
          <a:p>
            <a:endParaRPr lang="it-IT" i="1" dirty="0" smtClean="0"/>
          </a:p>
          <a:p>
            <a:r>
              <a:rPr lang="it-IT" sz="2400" dirty="0" smtClean="0"/>
              <a:t>Per incrementare la </a:t>
            </a:r>
            <a:r>
              <a:rPr lang="it-IT" sz="2400" b="1" dirty="0" smtClean="0"/>
              <a:t>produttività </a:t>
            </a:r>
            <a:r>
              <a:rPr lang="it-IT" sz="2400" dirty="0" smtClean="0"/>
              <a:t>e la </a:t>
            </a:r>
            <a:r>
              <a:rPr lang="it-IT" sz="2400" b="1" dirty="0" smtClean="0"/>
              <a:t>competitività</a:t>
            </a:r>
          </a:p>
          <a:p>
            <a:r>
              <a:rPr lang="it-IT" sz="2400" dirty="0" smtClean="0"/>
              <a:t>Per condividere </a:t>
            </a:r>
            <a:r>
              <a:rPr lang="it-IT" sz="2400" b="1" dirty="0" smtClean="0"/>
              <a:t>conoscenze </a:t>
            </a:r>
            <a:r>
              <a:rPr lang="it-IT" sz="2400" dirty="0" smtClean="0"/>
              <a:t>e </a:t>
            </a:r>
            <a:r>
              <a:rPr lang="it-IT" sz="2400" b="1" dirty="0" smtClean="0"/>
              <a:t>competenze</a:t>
            </a:r>
          </a:p>
          <a:p>
            <a:r>
              <a:rPr lang="it-IT" sz="2400" dirty="0" smtClean="0"/>
              <a:t>Per sviluppare maggiore </a:t>
            </a:r>
            <a:r>
              <a:rPr lang="it-IT" sz="2400" b="1" dirty="0" smtClean="0"/>
              <a:t>potenzialità innovativa</a:t>
            </a:r>
          </a:p>
          <a:p>
            <a:r>
              <a:rPr lang="it-IT" sz="2400" dirty="0" smtClean="0"/>
              <a:t>Per conquistare </a:t>
            </a:r>
            <a:r>
              <a:rPr lang="it-IT" sz="2400" b="1" dirty="0" smtClean="0"/>
              <a:t>nuovi mercati </a:t>
            </a:r>
            <a:r>
              <a:rPr lang="it-IT" sz="2400" dirty="0" smtClean="0"/>
              <a:t>e internazionalizzarsi</a:t>
            </a:r>
          </a:p>
          <a:p>
            <a:r>
              <a:rPr lang="it-IT" sz="2400" dirty="0" smtClean="0"/>
              <a:t>Per certificare la </a:t>
            </a:r>
            <a:r>
              <a:rPr lang="it-IT" sz="2400" b="1" dirty="0" smtClean="0"/>
              <a:t>qualità </a:t>
            </a:r>
            <a:r>
              <a:rPr lang="it-IT" sz="2400" dirty="0" smtClean="0"/>
              <a:t>del proprio </a:t>
            </a:r>
            <a:r>
              <a:rPr lang="it-IT" sz="2400" b="1" dirty="0" smtClean="0"/>
              <a:t>processo produttivo</a:t>
            </a:r>
          </a:p>
          <a:p>
            <a:r>
              <a:rPr lang="it-IT" sz="2400" dirty="0" smtClean="0"/>
              <a:t>Per </a:t>
            </a:r>
            <a:r>
              <a:rPr lang="it-IT" sz="2400" b="1" dirty="0" smtClean="0"/>
              <a:t>razionalizzare i costi</a:t>
            </a:r>
            <a:r>
              <a:rPr lang="it-IT" sz="2400" dirty="0" smtClean="0"/>
              <a:t> di gestione</a:t>
            </a:r>
          </a:p>
          <a:p>
            <a:endParaRPr lang="it-IT" sz="240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EEE0D-0B6F-46C0-908E-21B4DD96C4D4}" type="slidenum">
              <a:rPr lang="it-IT" smtClean="0"/>
              <a:pPr/>
              <a:t>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39552" y="530352"/>
            <a:ext cx="8147248" cy="541892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it-IT" i="1" dirty="0" smtClean="0"/>
              <a:t> MODELLI DIVERSI </a:t>
            </a:r>
            <a:r>
              <a:rPr lang="it-IT" i="1" dirty="0" err="1" smtClean="0"/>
              <a:t>DI</a:t>
            </a:r>
            <a:r>
              <a:rPr lang="it-IT" i="1" dirty="0" smtClean="0"/>
              <a:t> RETE </a:t>
            </a:r>
            <a:r>
              <a:rPr lang="it-IT" i="1" dirty="0" err="1" smtClean="0"/>
              <a:t>DI</a:t>
            </a:r>
            <a:r>
              <a:rPr lang="it-IT" i="1" dirty="0" smtClean="0"/>
              <a:t> IMPRESA</a:t>
            </a:r>
          </a:p>
          <a:p>
            <a:endParaRPr lang="it-IT" dirty="0" smtClean="0"/>
          </a:p>
          <a:p>
            <a:pPr>
              <a:buNone/>
            </a:pPr>
            <a:r>
              <a:rPr lang="it-IT" sz="2400" dirty="0" smtClean="0"/>
              <a:t>Si possono distinguere due tipologie aggregative di rete di impresa:</a:t>
            </a:r>
          </a:p>
          <a:p>
            <a:pPr>
              <a:buNone/>
            </a:pPr>
            <a:endParaRPr lang="it-IT" sz="2400" dirty="0" smtClean="0"/>
          </a:p>
          <a:p>
            <a:pPr>
              <a:buNone/>
            </a:pPr>
            <a:r>
              <a:rPr lang="it-IT" sz="2400" dirty="0" smtClean="0"/>
              <a:t>● </a:t>
            </a:r>
            <a:r>
              <a:rPr lang="it-IT" sz="2400" b="1" dirty="0" smtClean="0"/>
              <a:t>Reti verticali </a:t>
            </a:r>
            <a:r>
              <a:rPr lang="it-IT" sz="2400" dirty="0" smtClean="0"/>
              <a:t>– aggregano imprese che condividono interessi legati a tutta la filiera produttiva, con obiettivi di consolidamento e responsabilizzazione</a:t>
            </a:r>
          </a:p>
          <a:p>
            <a:pPr>
              <a:buNone/>
            </a:pPr>
            <a:endParaRPr lang="it-IT" sz="2400" dirty="0" smtClean="0"/>
          </a:p>
          <a:p>
            <a:pPr>
              <a:buNone/>
            </a:pPr>
            <a:r>
              <a:rPr lang="it-IT" sz="2400" b="1" dirty="0" smtClean="0"/>
              <a:t>● Reti orizzontali </a:t>
            </a:r>
            <a:r>
              <a:rPr lang="it-IT" sz="2400" dirty="0" smtClean="0"/>
              <a:t>– raggruppano imprese considerate “alla pari” che si uniscono in Rete per superare l’ostacolo della scarsa visibilità e del basso potere di negoziazione e/o per offrire ai clienti un’offerta più strutturata</a:t>
            </a:r>
            <a:endParaRPr lang="it-IT" sz="2400" b="1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EEE0D-0B6F-46C0-908E-21B4DD96C4D4}" type="slidenum">
              <a:rPr lang="it-IT" smtClean="0"/>
              <a:pPr/>
              <a:t>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530352"/>
            <a:ext cx="8219256" cy="5274912"/>
          </a:xfrm>
        </p:spPr>
        <p:txBody>
          <a:bodyPr/>
          <a:lstStyle/>
          <a:p>
            <a:pPr>
              <a:buNone/>
            </a:pPr>
            <a:r>
              <a:rPr lang="it-IT" dirty="0" err="1" smtClean="0"/>
              <a:t>….</a:t>
            </a:r>
            <a:r>
              <a:rPr lang="it-IT" i="1" dirty="0" err="1" smtClean="0"/>
              <a:t>continua</a:t>
            </a:r>
            <a:endParaRPr lang="it-IT" i="1" dirty="0" smtClean="0"/>
          </a:p>
          <a:p>
            <a:pPr>
              <a:buNone/>
            </a:pPr>
            <a:endParaRPr lang="it-IT" i="1" dirty="0" smtClean="0"/>
          </a:p>
          <a:p>
            <a:pPr>
              <a:buNone/>
            </a:pPr>
            <a:r>
              <a:rPr lang="it-IT" dirty="0" smtClean="0"/>
              <a:t>Si può inoltre parlare di:</a:t>
            </a:r>
          </a:p>
          <a:p>
            <a:pPr>
              <a:buNone/>
            </a:pPr>
            <a:endParaRPr lang="it-IT" dirty="0" smtClean="0"/>
          </a:p>
          <a:p>
            <a:pPr>
              <a:buNone/>
            </a:pPr>
            <a:r>
              <a:rPr lang="it-IT" dirty="0" smtClean="0"/>
              <a:t>● </a:t>
            </a:r>
            <a:r>
              <a:rPr lang="it-IT" b="1" dirty="0" smtClean="0"/>
              <a:t>Rete contratto </a:t>
            </a:r>
            <a:r>
              <a:rPr lang="it-IT" dirty="0" smtClean="0"/>
              <a:t>– soggetto non giuridicamente autonomo</a:t>
            </a:r>
          </a:p>
          <a:p>
            <a:pPr>
              <a:buNone/>
            </a:pPr>
            <a:endParaRPr lang="it-IT" dirty="0" smtClean="0"/>
          </a:p>
          <a:p>
            <a:pPr>
              <a:buNone/>
            </a:pPr>
            <a:r>
              <a:rPr lang="it-IT" dirty="0" smtClean="0"/>
              <a:t>● </a:t>
            </a:r>
            <a:r>
              <a:rPr lang="it-IT" b="1" dirty="0" smtClean="0"/>
              <a:t>Rete soggetto </a:t>
            </a:r>
            <a:r>
              <a:rPr lang="it-IT" dirty="0" smtClean="0"/>
              <a:t>– </a:t>
            </a:r>
            <a:r>
              <a:rPr lang="it-IT" dirty="0" err="1" smtClean="0"/>
              <a:t>soggetto</a:t>
            </a:r>
            <a:r>
              <a:rPr lang="it-IT" dirty="0" smtClean="0"/>
              <a:t> con personalità giuridica</a:t>
            </a:r>
          </a:p>
          <a:p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EEE0D-0B6F-46C0-908E-21B4DD96C4D4}" type="slidenum">
              <a:rPr lang="it-IT" smtClean="0"/>
              <a:pPr/>
              <a:t>5</a:t>
            </a:fld>
            <a:endParaRPr lang="it-IT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39552" y="530352"/>
            <a:ext cx="8147248" cy="5274912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it-IT" dirty="0" smtClean="0"/>
              <a:t>           </a:t>
            </a:r>
            <a:r>
              <a:rPr lang="it-IT" i="1" dirty="0" smtClean="0"/>
              <a:t>IL CONTRATTO </a:t>
            </a:r>
            <a:r>
              <a:rPr lang="it-IT" i="1" dirty="0" err="1" smtClean="0"/>
              <a:t>DI</a:t>
            </a:r>
            <a:r>
              <a:rPr lang="it-IT" i="1" dirty="0" smtClean="0"/>
              <a:t> RETE</a:t>
            </a:r>
            <a:endParaRPr lang="it-IT" sz="2400" i="1" dirty="0" smtClean="0"/>
          </a:p>
          <a:p>
            <a:endParaRPr lang="it-IT" sz="2400" dirty="0" smtClean="0"/>
          </a:p>
          <a:p>
            <a:r>
              <a:rPr lang="it-IT" sz="2400" dirty="0" smtClean="0"/>
              <a:t>Si sottoscrive mediante </a:t>
            </a:r>
            <a:r>
              <a:rPr lang="it-IT" sz="2400" b="1" dirty="0" smtClean="0"/>
              <a:t>Atto Pubblico, Scrittura Privata Autenticata</a:t>
            </a:r>
            <a:r>
              <a:rPr lang="it-IT" sz="2400" dirty="0" smtClean="0"/>
              <a:t> </a:t>
            </a:r>
          </a:p>
          <a:p>
            <a:endParaRPr lang="it-IT" sz="2400" dirty="0" smtClean="0"/>
          </a:p>
          <a:p>
            <a:r>
              <a:rPr lang="it-IT" sz="2400" dirty="0" smtClean="0"/>
              <a:t>Ha una </a:t>
            </a:r>
            <a:r>
              <a:rPr lang="it-IT" sz="2400" b="1" dirty="0" smtClean="0"/>
              <a:t>Struttura Aperta</a:t>
            </a:r>
            <a:r>
              <a:rPr lang="it-IT" sz="2400" dirty="0" smtClean="0"/>
              <a:t>, ossia prevede la possibilità di ingressi successivi alla prima formalizzazione o di modifiche alle clausole contrattuali</a:t>
            </a:r>
          </a:p>
          <a:p>
            <a:endParaRPr lang="it-IT" sz="2400" dirty="0" smtClean="0"/>
          </a:p>
          <a:p>
            <a:r>
              <a:rPr lang="it-IT" sz="2400" dirty="0" smtClean="0"/>
              <a:t>Non è dotato di </a:t>
            </a:r>
            <a:r>
              <a:rPr lang="it-IT" sz="2400" b="1" dirty="0" smtClean="0"/>
              <a:t>Soggettività Giuridica </a:t>
            </a:r>
            <a:r>
              <a:rPr lang="it-IT" sz="2400" dirty="0" smtClean="0"/>
              <a:t>– se le parti intendono dotarla – la Rete deve essere iscritta nella </a:t>
            </a:r>
            <a:r>
              <a:rPr lang="it-IT" sz="2400" b="1" dirty="0" smtClean="0"/>
              <a:t>Sezione Ordinaria del Registro Imprese </a:t>
            </a:r>
            <a:r>
              <a:rPr lang="it-IT" sz="2400" dirty="0" smtClean="0"/>
              <a:t>nella cui circoscrizione è stabilita la sua sede</a:t>
            </a:r>
          </a:p>
          <a:p>
            <a:pPr>
              <a:buNone/>
            </a:pPr>
            <a:endParaRPr lang="it-IT" dirty="0" smtClean="0"/>
          </a:p>
          <a:p>
            <a:endParaRPr lang="it-IT" dirty="0" smtClean="0"/>
          </a:p>
          <a:p>
            <a:endParaRPr lang="it-IT" sz="240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EEE0D-0B6F-46C0-908E-21B4DD96C4D4}" type="slidenum">
              <a:rPr lang="it-IT" smtClean="0"/>
              <a:pPr/>
              <a:t>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530352"/>
            <a:ext cx="8219256" cy="541892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it-IT" i="1" dirty="0" smtClean="0"/>
              <a:t>CONTENUTI  CONTRATTUALI – OBBLIGHI</a:t>
            </a:r>
          </a:p>
          <a:p>
            <a:endParaRPr lang="it-IT" dirty="0" smtClean="0"/>
          </a:p>
          <a:p>
            <a:r>
              <a:rPr lang="it-IT" sz="2400" b="1" dirty="0" smtClean="0"/>
              <a:t>Nome, ditta, ragione o denominazione sociale </a:t>
            </a:r>
            <a:r>
              <a:rPr lang="it-IT" sz="2400" dirty="0" smtClean="0"/>
              <a:t>di ogni partecipante per sottoscrizione del contratto o per adesione successiva</a:t>
            </a:r>
          </a:p>
          <a:p>
            <a:pPr>
              <a:buNone/>
            </a:pPr>
            <a:endParaRPr lang="it-IT" sz="2400" dirty="0" smtClean="0"/>
          </a:p>
          <a:p>
            <a:r>
              <a:rPr lang="it-IT" sz="2400" b="1" dirty="0" smtClean="0"/>
              <a:t>Indicazione degli obiettivi strategici </a:t>
            </a:r>
            <a:r>
              <a:rPr lang="it-IT" sz="2400" dirty="0" smtClean="0"/>
              <a:t>di innovazione e di innalzamento della capacità competitiva dei partecipanti e le </a:t>
            </a:r>
            <a:r>
              <a:rPr lang="it-IT" sz="2400" b="1" dirty="0" smtClean="0"/>
              <a:t>modalità concordate</a:t>
            </a:r>
            <a:r>
              <a:rPr lang="it-IT" sz="2400" dirty="0" smtClean="0"/>
              <a:t> tra gli stessi per misurare l’avanzamento verso tali obiettivi</a:t>
            </a:r>
          </a:p>
          <a:p>
            <a:pPr>
              <a:buNone/>
            </a:pPr>
            <a:endParaRPr lang="it-IT" sz="2400" dirty="0" smtClean="0"/>
          </a:p>
          <a:p>
            <a:r>
              <a:rPr lang="it-IT" sz="2400" b="1" dirty="0" smtClean="0"/>
              <a:t>La definizione di un programma di rete </a:t>
            </a:r>
            <a:r>
              <a:rPr lang="it-IT" sz="2400" dirty="0" smtClean="0"/>
              <a:t>che contenga l’</a:t>
            </a:r>
            <a:r>
              <a:rPr lang="it-IT" sz="2400" b="1" dirty="0" smtClean="0"/>
              <a:t>enunciazione dei diritti e degli obblighi </a:t>
            </a:r>
            <a:r>
              <a:rPr lang="it-IT" sz="2400" dirty="0" smtClean="0"/>
              <a:t>assunti da ciascun partecipante, </a:t>
            </a:r>
            <a:r>
              <a:rPr lang="it-IT" sz="2400" b="1" dirty="0" smtClean="0"/>
              <a:t>le modalità di realizzazione dello scopo comune</a:t>
            </a:r>
            <a:endParaRPr lang="it-IT" sz="2400" b="1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EEE0D-0B6F-46C0-908E-21B4DD96C4D4}" type="slidenum">
              <a:rPr lang="it-IT" smtClean="0"/>
              <a:pPr/>
              <a:t>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it-IT" dirty="0" err="1" smtClean="0"/>
              <a:t>……</a:t>
            </a:r>
            <a:r>
              <a:rPr lang="it-IT" i="1" dirty="0" err="1" smtClean="0"/>
              <a:t>continua</a:t>
            </a:r>
            <a:endParaRPr lang="it-IT" i="1" dirty="0" smtClean="0"/>
          </a:p>
          <a:p>
            <a:endParaRPr lang="it-IT" dirty="0" smtClean="0"/>
          </a:p>
          <a:p>
            <a:r>
              <a:rPr lang="it-IT" sz="2400" b="1" dirty="0" smtClean="0"/>
              <a:t>La durata del contratto</a:t>
            </a:r>
          </a:p>
          <a:p>
            <a:pPr>
              <a:buNone/>
            </a:pPr>
            <a:endParaRPr lang="it-IT" sz="2400" b="1" dirty="0" smtClean="0"/>
          </a:p>
          <a:p>
            <a:r>
              <a:rPr lang="it-IT" sz="2400" b="1" dirty="0" smtClean="0"/>
              <a:t>Le modalità di adesione di altri </a:t>
            </a:r>
            <a:r>
              <a:rPr lang="it-IT" sz="2400" b="1" dirty="0" err="1" smtClean="0"/>
              <a:t>imprenditor</a:t>
            </a:r>
            <a:endParaRPr lang="it-IT" sz="2400" b="1" dirty="0" smtClean="0"/>
          </a:p>
          <a:p>
            <a:endParaRPr lang="it-IT" sz="2400" b="1" dirty="0" smtClean="0"/>
          </a:p>
          <a:p>
            <a:r>
              <a:rPr lang="it-IT" sz="2400" b="1" dirty="0" smtClean="0"/>
              <a:t>Le regole per l’assunzione delle decisioni dei partecipanti </a:t>
            </a:r>
            <a:r>
              <a:rPr lang="it-IT" sz="2400" dirty="0" smtClean="0"/>
              <a:t>su ogni materia o aspetto di interesse comune </a:t>
            </a:r>
            <a:endParaRPr lang="it-IT" sz="2400" b="1" dirty="0" smtClean="0"/>
          </a:p>
          <a:p>
            <a:endParaRPr lang="it-IT" sz="2400" b="1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EEE0D-0B6F-46C0-908E-21B4DD96C4D4}" type="slidenum">
              <a:rPr lang="it-IT" smtClean="0"/>
              <a:pPr/>
              <a:t>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95536" y="548680"/>
            <a:ext cx="8399904" cy="5904656"/>
          </a:xfrm>
        </p:spPr>
        <p:txBody>
          <a:bodyPr/>
          <a:lstStyle/>
          <a:p>
            <a:pPr>
              <a:buNone/>
            </a:pPr>
            <a:r>
              <a:rPr lang="it-IT" dirty="0" smtClean="0"/>
              <a:t>          </a:t>
            </a:r>
            <a:r>
              <a:rPr lang="it-IT" i="1" dirty="0" smtClean="0"/>
              <a:t>IL PROGRAMMA </a:t>
            </a:r>
            <a:r>
              <a:rPr lang="it-IT" i="1" dirty="0" err="1" smtClean="0"/>
              <a:t>DI</a:t>
            </a:r>
            <a:r>
              <a:rPr lang="it-IT" i="1" dirty="0" smtClean="0"/>
              <a:t> RETE</a:t>
            </a:r>
          </a:p>
          <a:p>
            <a:endParaRPr lang="it-IT" dirty="0" smtClean="0"/>
          </a:p>
          <a:p>
            <a:pPr>
              <a:buNone/>
            </a:pPr>
            <a:r>
              <a:rPr lang="it-IT" sz="2400" dirty="0" smtClean="0"/>
              <a:t>Rappresenta il </a:t>
            </a:r>
            <a:r>
              <a:rPr lang="it-IT" sz="2400" b="1" dirty="0" smtClean="0"/>
              <a:t>fulcro dell’intero contratto </a:t>
            </a:r>
            <a:r>
              <a:rPr lang="it-IT" sz="2400" dirty="0" smtClean="0"/>
              <a:t>e lo differenzia dai diversi tipi di aggregazione attualmente esistenti (Consorzi, ATI)  </a:t>
            </a:r>
          </a:p>
          <a:p>
            <a:pPr>
              <a:buNone/>
            </a:pPr>
            <a:r>
              <a:rPr lang="it-IT" sz="2400" dirty="0" smtClean="0"/>
              <a:t>Deve essere deciso e pianificato dalle imprese aderenti prima di rivolgersi al notaio per la formalizzazione.</a:t>
            </a:r>
          </a:p>
          <a:p>
            <a:pPr>
              <a:buNone/>
            </a:pPr>
            <a:r>
              <a:rPr lang="it-IT" sz="2400" dirty="0" smtClean="0"/>
              <a:t>Deve indicare:</a:t>
            </a:r>
          </a:p>
          <a:p>
            <a:pPr>
              <a:buNone/>
            </a:pPr>
            <a:r>
              <a:rPr lang="it-IT" sz="2400" dirty="0" smtClean="0"/>
              <a:t>● i diritti e gli obblighi di ciascun partecipante</a:t>
            </a:r>
          </a:p>
          <a:p>
            <a:pPr>
              <a:buNone/>
            </a:pPr>
            <a:r>
              <a:rPr lang="it-IT" sz="2400" dirty="0" smtClean="0"/>
              <a:t>● le modalità specifiche che consentono</a:t>
            </a:r>
          </a:p>
          <a:p>
            <a:pPr marL="457200" indent="-457200">
              <a:buNone/>
            </a:pPr>
            <a:r>
              <a:rPr lang="it-IT" sz="2400" dirty="0" smtClean="0"/>
              <a:t>a) l’attuazione di tali obblighi posti a carico dei contraenti</a:t>
            </a:r>
          </a:p>
          <a:p>
            <a:pPr marL="457200" indent="-457200">
              <a:buNone/>
            </a:pPr>
            <a:r>
              <a:rPr lang="it-IT" sz="2400" dirty="0" smtClean="0"/>
              <a:t>b) La realizzazione dello scopo comune ai contraenti</a:t>
            </a:r>
          </a:p>
          <a:p>
            <a:pPr marL="457200" indent="-457200">
              <a:buAutoNum type="alphaLcParenR"/>
            </a:pPr>
            <a:endParaRPr lang="it-IT" sz="2400" dirty="0" smtClean="0"/>
          </a:p>
          <a:p>
            <a:pPr>
              <a:buNone/>
            </a:pPr>
            <a:endParaRPr lang="it-IT" sz="2400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EEE0D-0B6F-46C0-908E-21B4DD96C4D4}" type="slidenum">
              <a:rPr lang="it-IT" smtClean="0"/>
              <a:pPr/>
              <a:t>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tro">
  <a:themeElements>
    <a:clrScheme name="Astro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tro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tro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144</TotalTime>
  <Words>771</Words>
  <Application>Microsoft Office PowerPoint</Application>
  <PresentationFormat>Presentazione su schermo (4:3)</PresentationFormat>
  <Paragraphs>112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13</vt:i4>
      </vt:variant>
    </vt:vector>
  </HeadingPairs>
  <TitlesOfParts>
    <vt:vector size="14" baseType="lpstr">
      <vt:lpstr>Astro</vt:lpstr>
      <vt:lpstr>LE RETI DI IMPRESA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 RETI DI IMPRESA</dc:title>
  <dc:creator>User</dc:creator>
  <cp:lastModifiedBy>User</cp:lastModifiedBy>
  <cp:revision>28</cp:revision>
  <dcterms:created xsi:type="dcterms:W3CDTF">2015-02-22T10:11:45Z</dcterms:created>
  <dcterms:modified xsi:type="dcterms:W3CDTF">2015-02-22T16:25:55Z</dcterms:modified>
</cp:coreProperties>
</file>